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5855-2972-4A76-B4AC-AB6BFE4A9397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4834-4383-4DCA-B107-0C911226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5855-2972-4A76-B4AC-AB6BFE4A9397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4834-4383-4DCA-B107-0C911226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8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5855-2972-4A76-B4AC-AB6BFE4A9397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4834-4383-4DCA-B107-0C911226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0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5855-2972-4A76-B4AC-AB6BFE4A9397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4834-4383-4DCA-B107-0C911226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6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5855-2972-4A76-B4AC-AB6BFE4A9397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4834-4383-4DCA-B107-0C911226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9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5855-2972-4A76-B4AC-AB6BFE4A9397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4834-4383-4DCA-B107-0C911226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9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5855-2972-4A76-B4AC-AB6BFE4A9397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4834-4383-4DCA-B107-0C911226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8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5855-2972-4A76-B4AC-AB6BFE4A9397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4834-4383-4DCA-B107-0C911226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9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5855-2972-4A76-B4AC-AB6BFE4A9397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4834-4383-4DCA-B107-0C911226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3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5855-2972-4A76-B4AC-AB6BFE4A9397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4834-4383-4DCA-B107-0C911226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5855-2972-4A76-B4AC-AB6BFE4A9397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4834-4383-4DCA-B107-0C911226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4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5855-2972-4A76-B4AC-AB6BFE4A9397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64834-4383-4DCA-B107-0C911226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3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4197"/>
            <a:ext cx="9144000" cy="9559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ГОТОВЫЕ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ПЛИТОЧНАЯ 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ОБЛИЦОВКА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01" y="2356658"/>
            <a:ext cx="5503026" cy="3886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783" y="2352502"/>
            <a:ext cx="5467350" cy="39052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701" y="1629296"/>
            <a:ext cx="10964487" cy="46135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ОБЛАСТЬ ПРИМЕНЕНИЯ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9578" y="307571"/>
            <a:ext cx="6400800" cy="9975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ГОТОВЫЕ РЕШЕНИЯ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ПЛИТОЧНАЯ  ОБЛИЦОВКА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0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ЗОНЫ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ЦОКОЛИ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5256" y="1503363"/>
            <a:ext cx="3100647" cy="48641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72495" y="2053243"/>
            <a:ext cx="6981305" cy="4123719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/>
              <a:t>Перепады температуры, погодные воздействия, снеговые нагрузки, возможный вандализм, грунтовые воды, капиллярный подсос.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Стены (бетон): </a:t>
            </a:r>
            <a:r>
              <a:rPr lang="ru-RU" sz="2400" dirty="0" smtClean="0">
                <a:solidFill>
                  <a:srgbClr val="FF0000"/>
                </a:solidFill>
              </a:rPr>
              <a:t>CT29+CC81 / CT29 / CR166 / CM16 / CE43 / CT10 / CS29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94313" y="374073"/>
            <a:ext cx="7647709" cy="6816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ОБЩЕСТВЕННЫЕ ЗОНЫ: ЦОКОЛИ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2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ЗОНЫ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ПОДЗЕМНЫЕ ПЕРЕХОДЫ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5567" y="1296524"/>
            <a:ext cx="3441469" cy="500538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1629" y="1421475"/>
            <a:ext cx="6632171" cy="4755487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/>
              <a:t>Повышенные пешеходные нагрузки, перепады температуры, высокая влажность, погодные воздействия, снеговые нагрузки во входных зонах, абразивный износ, возможный вандализм, грунтовые воды.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Полы (бетон): </a:t>
            </a:r>
            <a:r>
              <a:rPr lang="ru-RU" sz="2400" dirty="0" smtClean="0">
                <a:solidFill>
                  <a:srgbClr val="FF0000"/>
                </a:solidFill>
              </a:rPr>
              <a:t>CT17 / CN178 / CR65 / CM16 / CE40 / CS29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Стены (бетон): </a:t>
            </a:r>
            <a:r>
              <a:rPr lang="ru-RU" sz="2400" dirty="0" smtClean="0">
                <a:solidFill>
                  <a:srgbClr val="FF0000"/>
                </a:solidFill>
              </a:rPr>
              <a:t>CT29+CC81 / CT29 / CR65 / CM16 / CE40 / CS29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1149" y="374073"/>
            <a:ext cx="10407535" cy="5818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ОБЩЕСТВЕННЫЕ ЗОНЫ: ПОДЗЕМНЫЕ ПЕРЕХОДЫ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8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5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СООРУЖЕНИЯ: БАССЕЙНЫ И БАНИ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0406" y="1350702"/>
            <a:ext cx="3250277" cy="504666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189" y="1571105"/>
            <a:ext cx="6723611" cy="4605858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/>
              <a:t>Постоянно погружены в воду или постоянная высокая влажность, переменные и повышенные температуры, воздействия химических реагентов.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Полы (бетон): </a:t>
            </a:r>
            <a:r>
              <a:rPr lang="ru-RU" sz="2400" dirty="0" smtClean="0">
                <a:solidFill>
                  <a:srgbClr val="FF0000"/>
                </a:solidFill>
              </a:rPr>
              <a:t>CN178+CC81 / CN178 / CR166 / CM17 / CE89 / CS25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Стены (бетон): </a:t>
            </a:r>
            <a:r>
              <a:rPr lang="ru-RU" sz="2400" dirty="0" smtClean="0">
                <a:solidFill>
                  <a:srgbClr val="FF0000"/>
                </a:solidFill>
              </a:rPr>
              <a:t>CT29+CC81 / CT29 / CR166 / CM17 / CE89 / CS25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5920" y="374073"/>
            <a:ext cx="8861367" cy="5818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СПОРТИВНЫЕ СООРУЖЕНИЯ: БАССЕЙНЫ И БАНИ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4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СПОРТИВНЫЕ СООРУЖЕНИЯ: СПОРТИВНЫЕ КОМПЛЕКСЫ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1144" y="1504286"/>
            <a:ext cx="3283527" cy="489743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729047"/>
            <a:ext cx="6781800" cy="4447916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000" dirty="0" smtClean="0"/>
              <a:t>Перепады температур, высокие механические нагрузки,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000" dirty="0" smtClean="0"/>
              <a:t>    на открытых сооружениях погодные воздействия.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Полы (бетон): </a:t>
            </a:r>
            <a:r>
              <a:rPr lang="en-US" sz="2000" dirty="0" smtClean="0">
                <a:solidFill>
                  <a:srgbClr val="FF0000"/>
                </a:solidFill>
              </a:rPr>
              <a:t>CN178+CC81 / CN178 / CT17 / CM17 / CE40 / CS25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Стены (кирпич): </a:t>
            </a:r>
            <a:r>
              <a:rPr lang="en-US" sz="2000" dirty="0" smtClean="0">
                <a:solidFill>
                  <a:srgbClr val="FF0000"/>
                </a:solidFill>
              </a:rPr>
              <a:t>CT17 / CT24 / CT17 / CM16 / CE40 / CS25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Стены (бетон): </a:t>
            </a:r>
            <a:r>
              <a:rPr lang="en-US" sz="2000" dirty="0" smtClean="0">
                <a:solidFill>
                  <a:srgbClr val="FF0000"/>
                </a:solidFill>
              </a:rPr>
              <a:t>CT29+CC81 / CT29 / CT17 / CM16 / CE40 / CS25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Стены (ячеистый бетон): </a:t>
            </a:r>
            <a:r>
              <a:rPr lang="en-US" sz="2000" dirty="0" smtClean="0">
                <a:solidFill>
                  <a:srgbClr val="FF0000"/>
                </a:solidFill>
              </a:rPr>
              <a:t>CT17 / CT24L / CT17 / CM16 / CE40 / CS25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3905" y="374073"/>
            <a:ext cx="9958648" cy="76477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СПОРТИВНЫЕ СООРУЖЕНИЯ: СПОРТИВНЫЕ КОМПЛЕКСЫ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4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9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СООРУЖЕНИЯ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ТРЕНАЖЕРНЫЕ ЗАЛЫ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7805" y="1541882"/>
            <a:ext cx="3291839" cy="490537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72247" y="1812176"/>
            <a:ext cx="6881553" cy="4364788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/>
              <a:t>Высокие механические нагрузки, постоянная температура, сухие условия.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Полы (бетон): </a:t>
            </a:r>
            <a:r>
              <a:rPr lang="ru-RU" sz="2400" dirty="0" smtClean="0">
                <a:solidFill>
                  <a:srgbClr val="FF0000"/>
                </a:solidFill>
              </a:rPr>
              <a:t>CN178+CC81 / CN88 / CT17 / CM17 / CE40 / CS25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Стены (бетон): </a:t>
            </a:r>
            <a:r>
              <a:rPr lang="ru-RU" sz="2400" dirty="0" smtClean="0">
                <a:solidFill>
                  <a:srgbClr val="FF0000"/>
                </a:solidFill>
              </a:rPr>
              <a:t>CT29+CC81 / CT29 / CT17 / CM16 / CE40 / CS25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6167" y="357447"/>
            <a:ext cx="9127375" cy="7148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СПОРТИВНЫЕ СООРУЖЕНИЯ: ТРЕНАЖЕРНЫЕ ЗАЛЫ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0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4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КОММЕРЧЕСКИЕ СООРУЖЕНИЯ: ПОМЕЩЕНИЯ С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ПОВЫШЕННЫМИ МЕХАНИЧЕСКИМИ НАГРУЗКАМИ. ТОРГОВЫЕ ЗАЛЫ.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5077" y="1687238"/>
            <a:ext cx="3325091" cy="468947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3687" y="1886989"/>
            <a:ext cx="6790113" cy="4289974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/>
              <a:t>Движение штабелеров, высокие пешеходные нагрузки, незначительные перепады температур, сухие условия.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 Полы (бетон): </a:t>
            </a:r>
            <a:r>
              <a:rPr lang="ru-RU" sz="2400" dirty="0" smtClean="0">
                <a:solidFill>
                  <a:srgbClr val="FF0000"/>
                </a:solidFill>
              </a:rPr>
              <a:t>CN178+CC81 / CN178 / CT17 / CM16 / CE89 / CS25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Стены (бетон): </a:t>
            </a:r>
            <a:r>
              <a:rPr lang="ru-RU" sz="2400" dirty="0" smtClean="0">
                <a:solidFill>
                  <a:srgbClr val="FF0000"/>
                </a:solidFill>
              </a:rPr>
              <a:t>CT29+CC81 / CT29 / CT17 / CM14 / CE40 / CS25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80902" y="357447"/>
            <a:ext cx="10274531" cy="9809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КОММЕРЧЕСКИЕ СООРУЖЕНИЯ: ПОМЕЩЕНИЯ С ПОВЫШЕННЫМИ МЕХАНИЧЕСКИМИ НАГРУЗКАМИ. ТОРГОВЫЕ ЗАЛЫ.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0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КОММЕРЧЕСКИЕ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СООРУЖЕНИЯ: ПОМЕЩЕНИЯ С ПОВЫШЕННЫМИ МЕХАНИЧЕСКИМИ НАГРУЗКАМИ</a:t>
            </a:r>
            <a:b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АВТОСЕРВИСЫ, ЛОГИСТИЧЕСКИЕ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КОМПЛЕКСЫ.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8516" y="1768475"/>
            <a:ext cx="3325091" cy="465613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80560" y="2510443"/>
            <a:ext cx="6873240" cy="3666519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/>
              <a:t>Движение транспорта, высокие механические нагрузки, перепады температуры, влага.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Полы (бетон): </a:t>
            </a:r>
            <a:r>
              <a:rPr lang="ru-RU" sz="2400" dirty="0" smtClean="0">
                <a:solidFill>
                  <a:srgbClr val="FF0000"/>
                </a:solidFill>
              </a:rPr>
              <a:t>CN88+CC81 / CN88 / CR166 / CM17 / CE89 / CS29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0407" y="374073"/>
            <a:ext cx="9775768" cy="11467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КОММЕРЧЕСКИЕ СООРУЖЕНИЯ: ПОМЕЩЕНИЯ С ПОВЫШЕННЫМИ МЕХАНИЧЕСКИМИ НАГРУЗКАМИ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(АВТОСЕРВИСЫ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ЛОГИСТИЧЕСКИЕ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КОМПЛЕКСЫ).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КОММЕРЧЕСКИЕ СООРУЖЕНИЯ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ПОМЕЩЕНИЯ С ПОВЫШЕННЫМИ ХИМИЧЕСКИМИ НАГРУЗКАМИ</a:t>
            </a:r>
            <a:b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(ПОМЕЩЕНИЯ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ХИМИЧЕСКОЙ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АГРЕССИЕЙ).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6953" y="1546225"/>
            <a:ext cx="3142211" cy="482123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30931" y="1911927"/>
            <a:ext cx="7022869" cy="4265036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/>
              <a:t>Воздействие химически агрессивных сред, горюче-смазочных материалов, пищевых продуктов, моющих и дезинфицирующих средств.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 Полы (бетон): </a:t>
            </a:r>
            <a:r>
              <a:rPr lang="ru-RU" sz="2400" dirty="0" smtClean="0">
                <a:solidFill>
                  <a:srgbClr val="FF0000"/>
                </a:solidFill>
              </a:rPr>
              <a:t>CN178+CC81 / CN178 / CR166 / CM17 / CE89 / CS25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Стены (бетон): </a:t>
            </a:r>
            <a:r>
              <a:rPr lang="ru-RU" sz="2400" dirty="0" smtClean="0">
                <a:solidFill>
                  <a:srgbClr val="FF0000"/>
                </a:solidFill>
              </a:rPr>
              <a:t>CT29+CC81 / CT29 / CR166 / CM17 / CE89 / CS25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97280" y="191193"/>
            <a:ext cx="10091651" cy="104740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КОММЕРЧЕСКИЕ СООРУЖЕНИЯ: ПОМЕЩЕНИЯ С ПОВЫШЕННЫМИ ХИМИЧЕСКИМИ НАГРУЗКАМИ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(ПОМЕЩЕНИЯ С ХИМИЧЕСКОЙ АГРЕССИЕЙ).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0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90699"/>
            <a:ext cx="9144000" cy="7897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 ПЕРЕЧЕНЬ СИСТЕМ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04" y="1961804"/>
            <a:ext cx="10075025" cy="40482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429789"/>
            <a:ext cx="11288684" cy="504721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СИСТЕМНЫЙ ПОДХОД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6167" y="407324"/>
            <a:ext cx="9094124" cy="8312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 ПЕРЕЧЕНЬ СИСТЕМ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ЖИЛЫЕ ЗОНЫ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СУХИЕ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2654" y="1438275"/>
            <a:ext cx="2975956" cy="500538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1673" y="1529541"/>
            <a:ext cx="7747461" cy="46474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Постоянная температура (нагрев на «теплых» полах), сухие условия, низкие механические нагрузки.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ru-RU" sz="2400" dirty="0" smtClean="0"/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 Полы (бетон): </a:t>
            </a:r>
            <a:r>
              <a:rPr lang="en-US" sz="2000" dirty="0" smtClean="0">
                <a:solidFill>
                  <a:srgbClr val="FF0000"/>
                </a:solidFill>
              </a:rPr>
              <a:t>CT17 / CN175 / CT17 / CM14 / CE40 / CS25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2000" dirty="0"/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ru-RU" sz="2000" dirty="0" smtClean="0"/>
              <a:t>Стены (бетон): </a:t>
            </a:r>
            <a:r>
              <a:rPr lang="en-US" sz="2000" dirty="0" smtClean="0">
                <a:solidFill>
                  <a:srgbClr val="FF0000"/>
                </a:solidFill>
              </a:rPr>
              <a:t>CT29+CC81 / CT29 / CT17 / CM14 / CE40 / CS25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2000" dirty="0"/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Стены (</a:t>
            </a:r>
            <a:r>
              <a:rPr lang="ru-RU" sz="2000" dirty="0" err="1" smtClean="0"/>
              <a:t>пазогребневые</a:t>
            </a:r>
            <a:r>
              <a:rPr lang="ru-RU" sz="2000" dirty="0" smtClean="0"/>
              <a:t> плиты): </a:t>
            </a:r>
            <a:r>
              <a:rPr lang="en-US" sz="2000" dirty="0" smtClean="0">
                <a:solidFill>
                  <a:srgbClr val="FF0000"/>
                </a:solidFill>
              </a:rPr>
              <a:t>CT17 / CT19 / CM16 / CE40 / CS25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ru-RU" sz="2000" dirty="0" smtClean="0"/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</a:t>
            </a:r>
            <a:r>
              <a:rPr lang="ru-RU" sz="2000" dirty="0" smtClean="0"/>
              <a:t>Стены (ячеистый бетон): </a:t>
            </a:r>
            <a:r>
              <a:rPr lang="en-US" sz="2000" dirty="0" smtClean="0">
                <a:solidFill>
                  <a:srgbClr val="FF0000"/>
                </a:solidFill>
              </a:rPr>
              <a:t>CT17 / CT24L / CT17 / CM16 / CE40 / CS25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47898" y="374073"/>
            <a:ext cx="10507287" cy="69826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ЖИЛЫЕ ЗОНЫ: СУХИЕ ПОМЕЩЕНИЯ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9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77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ЖИЛЫЕ ЗОНЫ: САНУЗЛЫ С НИЗКИМ УВЛАЖНЕНИЕМ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0386" y="1323975"/>
            <a:ext cx="2892829" cy="519588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32167" y="1421476"/>
            <a:ext cx="7822277" cy="47554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2000" dirty="0" smtClean="0"/>
              <a:t>Периодическое увлажнение, отсутствие стекания воды по полу,    низкие пешеходные нагрузки.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Жесткие недеформирующиеся основания</a:t>
            </a:r>
            <a:r>
              <a:rPr lang="ru-RU" sz="2000" dirty="0" smtClean="0"/>
              <a:t>.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Полы (бетон): </a:t>
            </a:r>
            <a:r>
              <a:rPr lang="en-US" sz="2000" dirty="0" smtClean="0">
                <a:solidFill>
                  <a:srgbClr val="FF0000"/>
                </a:solidFill>
              </a:rPr>
              <a:t>CT17 / CN178 / CT17 / CL51 / CM14 / CE40 / CS25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Стены (бетон): </a:t>
            </a:r>
            <a:r>
              <a:rPr lang="en-US" sz="2000" dirty="0" smtClean="0">
                <a:solidFill>
                  <a:srgbClr val="FF0000"/>
                </a:solidFill>
              </a:rPr>
              <a:t>CT29+CC81 / CT29 / CT17 / CL51 / CM14 / CE40 / CS25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Стены (кирпич): </a:t>
            </a:r>
            <a:r>
              <a:rPr lang="en-US" sz="2000" dirty="0" smtClean="0">
                <a:solidFill>
                  <a:srgbClr val="FF0000"/>
                </a:solidFill>
              </a:rPr>
              <a:t>CT17 / CT24 / CT17 / CL51 / CM14 / CE40 / CS25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Стены (</a:t>
            </a:r>
            <a:r>
              <a:rPr lang="ru-RU" sz="2000" dirty="0" err="1" smtClean="0"/>
              <a:t>пазогребневые</a:t>
            </a:r>
            <a:r>
              <a:rPr lang="ru-RU" sz="2000" dirty="0" smtClean="0"/>
              <a:t> плиты): </a:t>
            </a:r>
            <a:r>
              <a:rPr lang="en-US" sz="2000" dirty="0" smtClean="0">
                <a:solidFill>
                  <a:srgbClr val="FF0000"/>
                </a:solidFill>
              </a:rPr>
              <a:t>CT17 / CL51 / CM16 / CE40 / CS25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</a:t>
            </a:r>
            <a:r>
              <a:rPr lang="ru-RU" sz="2000" dirty="0" smtClean="0"/>
              <a:t>Стены (ячеистый бетон): </a:t>
            </a:r>
            <a:r>
              <a:rPr lang="en-US" sz="2000" dirty="0" smtClean="0">
                <a:solidFill>
                  <a:srgbClr val="FF0000"/>
                </a:solidFill>
              </a:rPr>
              <a:t>CT17 / CT24L / CL51 / CM14 / CE40 / CS25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1273" y="241069"/>
            <a:ext cx="10490662" cy="7400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ЖИЛЫЕ ЗОНЫ: САНУЗЛЫ С НИЗКИМ УВЛАЖНЕНИЕМ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5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21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ЖИЛЫЕ ЗОНЫ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САНУЗЛЫ С ВЫСОКИМ УВЛАЖНЕНИЕМ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5389" y="1336675"/>
            <a:ext cx="2867891" cy="508793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7105" y="1753985"/>
            <a:ext cx="7496695" cy="4422978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/>
              <a:t>Периодическое или постоянное увлажнение, стекание воды по полу, разлив воды, средние пешеходные нагрузки.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Полы (бетон): </a:t>
            </a:r>
            <a:r>
              <a:rPr lang="ru-RU" sz="2000" dirty="0" smtClean="0">
                <a:solidFill>
                  <a:srgbClr val="FF0000"/>
                </a:solidFill>
              </a:rPr>
              <a:t>CT17 / CN178 / CT17 / CL51 / CM14 / CE40 / CS25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Стены (бетон): </a:t>
            </a:r>
            <a:r>
              <a:rPr lang="ru-RU" sz="2000" dirty="0" smtClean="0">
                <a:solidFill>
                  <a:srgbClr val="FF0000"/>
                </a:solidFill>
              </a:rPr>
              <a:t>CT29+CC81 / CT29 / CT17 / CL51 / CM14 / CE40 / CS25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47898" y="290945"/>
            <a:ext cx="10505902" cy="6317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ЖИЛЫЕ ЗОНЫ: САНУЗЛЫ С ВЫСОКИМ УВЛАЖНЕНИЕМ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3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9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ЖИЛЫЕ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ЗОНЫ: БАЛКОНЫ И ТЕРРАСЫ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8853" y="1304925"/>
            <a:ext cx="2851265" cy="506253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06982" y="1637607"/>
            <a:ext cx="7772400" cy="4539356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/>
              <a:t>Значительные перепады температуры, атмосферные осадки, снеговая нагрузка, абразивный износ.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 Полы (бетон): </a:t>
            </a:r>
            <a:r>
              <a:rPr lang="en-US" sz="2400" dirty="0" smtClean="0">
                <a:solidFill>
                  <a:srgbClr val="FF0000"/>
                </a:solidFill>
              </a:rPr>
              <a:t>CT17 / CN178 / CR166 / CM17 / CE40 / CS25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ru-RU" sz="2400" dirty="0" smtClean="0"/>
              <a:t>Стены (кирпич): </a:t>
            </a:r>
            <a:r>
              <a:rPr lang="en-US" sz="2400" dirty="0" smtClean="0">
                <a:solidFill>
                  <a:srgbClr val="FF0000"/>
                </a:solidFill>
              </a:rPr>
              <a:t>CT24+CC81 / CT24 / CR166 / CM17 / CE40 / CS25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Стены (бетон): </a:t>
            </a:r>
            <a:r>
              <a:rPr lang="en-US" sz="2400" dirty="0" smtClean="0">
                <a:solidFill>
                  <a:srgbClr val="FF0000"/>
                </a:solidFill>
              </a:rPr>
              <a:t>CT29+CC81 / CT29 / CR166 / CM17 / CE40 / CS25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13411" y="374073"/>
            <a:ext cx="9592887" cy="5486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ЖИЛЫЕ ЗОНЫ: БАЛКОНЫ И ТЕРРАСЫ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9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9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2.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ЗОНЫ: МЕСТА ОБЩЕГО ПОЛЬЗОВАНИЯ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5815" y="1483879"/>
            <a:ext cx="3000894" cy="491331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14800" y="1704109"/>
            <a:ext cx="7473142" cy="4472854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/>
              <a:t>Повышенные пешеходные нагрузки, незначительные перепады температуры, влажность, абразивный износ, возможный вандализм, частая уборка, воздействие чистящих средств.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Полы (бетон): </a:t>
            </a:r>
            <a:r>
              <a:rPr lang="ru-RU" sz="2400" dirty="0" smtClean="0">
                <a:solidFill>
                  <a:srgbClr val="FF0000"/>
                </a:solidFill>
              </a:rPr>
              <a:t>CT17 / CN178 / CT17 / CM16 / CE40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Стены (бетон): </a:t>
            </a:r>
            <a:r>
              <a:rPr lang="ru-RU" sz="2400" dirty="0" smtClean="0">
                <a:solidFill>
                  <a:srgbClr val="FF0000"/>
                </a:solidFill>
              </a:rPr>
              <a:t>CT29+CC81 / CT29 / CT17 / CM16 / CE40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Стены (кирпич): </a:t>
            </a:r>
            <a:r>
              <a:rPr lang="ru-RU" sz="2400" dirty="0" smtClean="0">
                <a:solidFill>
                  <a:srgbClr val="FF0000"/>
                </a:solidFill>
              </a:rPr>
              <a:t>CT17 / CT24 / CT17 / CM16 / CE40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7156" y="374073"/>
            <a:ext cx="9759142" cy="6816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ОБЩЕСТВЕННЫЕ ЗОНЫ: МЕСТА ОБЩЕГО ПОЛЬЗОВАНИЯ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1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.ОБЩЕСТВЕННЫЕ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ВХОДНЫЕ ГРУППЫ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7858" y="1433772"/>
            <a:ext cx="3133898" cy="493871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80807" y="1629295"/>
            <a:ext cx="7223760" cy="4547668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Условия эксплуатации: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/>
              <a:t>Повышенные пешеходные нагрузки, перепады температуры, погодные воздействия, снеговые нагрузки, абразивный износ, возможный вандализм.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 Полы (бетон</a:t>
            </a:r>
            <a:r>
              <a:rPr lang="ru-RU" sz="2400" dirty="0" smtClean="0">
                <a:solidFill>
                  <a:srgbClr val="FF0000"/>
                </a:solidFill>
              </a:rPr>
              <a:t>): CT17 / CN178 / CR166 / CM16 / CE89 / CS25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Стены (бетон): </a:t>
            </a:r>
            <a:r>
              <a:rPr lang="ru-RU" sz="2400" dirty="0" smtClean="0">
                <a:solidFill>
                  <a:srgbClr val="FF0000"/>
                </a:solidFill>
              </a:rPr>
              <a:t>CT29+CC81 / CT29 / CR166 / CM16 / CE89 / CS25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94807" y="357447"/>
            <a:ext cx="7946968" cy="7315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.ОБЩЕСТВЕННЫЕ ЗОНЫ: ВХОДНЫЕ ГРУППЫ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7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21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.ОБЩЕСТВЕННЫЕ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ЭКСПЛУАТИРУЕМЫЕ КРОВЛИ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0105" y="1517650"/>
            <a:ext cx="3175461" cy="488791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4058" y="1886989"/>
            <a:ext cx="6939742" cy="4289974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400" b="1" dirty="0">
                <a:solidFill>
                  <a:srgbClr val="FF0000"/>
                </a:solidFill>
              </a:rPr>
              <a:t>У</a:t>
            </a:r>
            <a:r>
              <a:rPr lang="ru-RU" sz="2400" b="1" dirty="0" smtClean="0">
                <a:solidFill>
                  <a:srgbClr val="FF0000"/>
                </a:solidFill>
              </a:rPr>
              <a:t>словия эксплуатации: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/>
              <a:t>Повышенные пешеходные нагрузки, перепады температуры, погодные воздействия, снеговые нагрузки, абразивный износ, возможный вандализм.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Жесткие недеформирующиеся основания.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Полы (бетон): </a:t>
            </a:r>
            <a:r>
              <a:rPr lang="ru-RU" sz="2400" dirty="0" smtClean="0">
                <a:solidFill>
                  <a:srgbClr val="FF0000"/>
                </a:solidFill>
              </a:rPr>
              <a:t>CN178+CC81 / CN178 / CR166 / CM17 / CE89 / CS29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9789" y="374073"/>
            <a:ext cx="9343506" cy="69826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.ОБЩЕСТВЕННЫЕ ЗОНЫ: ЭКСПЛУАТИРУЕМЫЕ КРОВЛИ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37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1177</Words>
  <Application>Microsoft Office PowerPoint</Application>
  <PresentationFormat>Широкоэкранный</PresentationFormat>
  <Paragraphs>128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ГОТОВЫЕ РЕШЕНИЯ  ПЛИТОЧНАЯ  ОБЛИЦОВКА</vt:lpstr>
      <vt:lpstr>СТРУКТУРА И ПЕРЕЧЕНЬ СИСТЕМ</vt:lpstr>
      <vt:lpstr>1 ЖИЛЫЕ ЗОНЫ: СУХИЕ ПОМЕЩЕНИЯ</vt:lpstr>
      <vt:lpstr>1. ЖИЛЫЕ ЗОНЫ: САНУЗЛЫ С НИЗКИМ УВЛАЖНЕНИЕМ</vt:lpstr>
      <vt:lpstr>1. ЖИЛЫЕ ЗОНЫ: САНУЗЛЫ С ВЫСОКИМ УВЛАЖНЕНИЕМ</vt:lpstr>
      <vt:lpstr>1. ЖИЛЫЕ ЗОНЫ: БАЛКОНЫ И ТЕРРАСЫ</vt:lpstr>
      <vt:lpstr>     2. ОБЩЕСТВЕННЫЕ ЗОНЫ: МЕСТА ОБЩЕГО ПОЛЬЗОВАНИЯ</vt:lpstr>
      <vt:lpstr>2 .ОБЩЕСТВЕННЫЕ ЗОНЫ: ВХОДНЫЕ ГРУППЫ</vt:lpstr>
      <vt:lpstr>2 .ОБЩЕСТВЕННЫЕ ЗОНЫ: ЭКСПЛУАТИРУЕМЫЕ КРОВЛИ</vt:lpstr>
      <vt:lpstr>2. ОБЩЕСТВЕННЫЕ ЗОНЫ: ЦОКОЛИ</vt:lpstr>
      <vt:lpstr>2. ОБЩЕСТВЕННЫЕ ЗОНЫ: ПОДЗЕМНЫЕ ПЕРЕХОДЫ</vt:lpstr>
      <vt:lpstr>3. СПОРТИВНЫЕ СООРУЖЕНИЯ: БАССЕЙНЫ И БАНИ</vt:lpstr>
      <vt:lpstr>3. СПОРТИВНЫЕ СООРУЖЕНИЯ: СПОРТИВНЫЕ КОМПЛЕКСЫ</vt:lpstr>
      <vt:lpstr>3. СПОРТИВНЫЕ СООРУЖЕНИЯ: ТРЕНАЖЕРНЫЕ ЗАЛЫ</vt:lpstr>
      <vt:lpstr>4. КОММЕРЧЕСКИЕ СООРУЖЕНИЯ: ПОМЕЩЕНИЯ С ПОВЫШЕННЫМИ МЕХАНИЧЕСКИМИ НАГРУЗКАМИ. ТОРГОВЫЕ ЗАЛЫ.</vt:lpstr>
      <vt:lpstr>4. КОММЕРЧЕСКИЕ СООРУЖЕНИЯ: ПОМЕЩЕНИЯ С ПОВЫШЕННЫМИ МЕХАНИЧЕСКИМИ НАГРУЗКАМИ  АВТОСЕРВИСЫ, ЛОГИСТИЧЕСКИЕ КОМПЛЕКСЫ.</vt:lpstr>
      <vt:lpstr>4. КОММЕРЧЕСКИЕ СООРУЖЕНИЯ: ПОМЕЩЕНИЯ С ПОВЫШЕННЫМИ ХИМИЧЕСКИМИ НАГРУЗКАМИ  (ПОМЕЩЕНИЯ С ХИМИЧЕСКОЙ АГРЕССИЕЙ).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 ПЕРЕЧЕНЬ СИСТЕМ</dc:title>
  <dc:creator>Андрей</dc:creator>
  <cp:lastModifiedBy>Андрей</cp:lastModifiedBy>
  <cp:revision>20</cp:revision>
  <dcterms:created xsi:type="dcterms:W3CDTF">2022-05-30T18:01:41Z</dcterms:created>
  <dcterms:modified xsi:type="dcterms:W3CDTF">2022-09-22T09:08:48Z</dcterms:modified>
</cp:coreProperties>
</file>